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300700" cy="10299700"/>
  <p:notesSz cx="18300700" cy="10299700"/>
  <p:embeddedFontLst>
    <p:embeddedFont>
      <p:font typeface="Calibri" pitchFamily="34" charset="0"/>
      <p:regular r:id="rId47"/>
      <p:bold r:id="rId48"/>
      <p:italic r:id="rId49"/>
      <p:boldItalic r:id="rId50"/>
    </p:embeddedFont>
    <p:embeddedFont>
      <p:font typeface="Nunito" charset="0"/>
      <p:regular r:id="rId51"/>
      <p:bold r:id="rId52"/>
      <p:italic r:id="rId53"/>
      <p:boldItalic r:id="rId54"/>
    </p:embeddedFont>
    <p:embeddedFont>
      <p:font typeface="Cambria" pitchFamily="18" charset="0"/>
      <p:regular r:id="rId55"/>
      <p:bold r:id="rId56"/>
      <p:italic r:id="rId57"/>
      <p:boldItalic r:id="rId58"/>
    </p:embeddedFont>
    <p:embeddedFont>
      <p:font typeface="Trebuchet MS" pitchFamily="34" charset="0"/>
      <p:regular r:id="rId59"/>
      <p:bold r:id="rId60"/>
      <p:italic r:id="rId61"/>
      <p:boldItalic r:id="rId62"/>
    </p:embeddedFont>
    <p:embeddedFont>
      <p:font typeface="Merriweather" charset="0"/>
      <p:regular r:id="rId63"/>
      <p:bold r:id="rId64"/>
      <p:italic r:id="rId65"/>
      <p:boldItalic r:id="rId66"/>
    </p:embeddedFont>
    <p:embeddedFont>
      <p:font typeface="Verdana"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8" d="100"/>
          <a:sy n="38" d="100"/>
        </p:scale>
        <p:origin x="-610" y="3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1021093"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Shantanu Umrani</a:t>
            </a:r>
            <a:endParaRPr sz="4000" b="1">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53" name="Google Shape;153;p23"/>
          <p:cNvPicPr preferRelativeResize="0"/>
          <p:nvPr/>
        </p:nvPicPr>
        <p:blipFill>
          <a:blip r:embed="rId5">
            <a:alphaModFix/>
          </a:blip>
          <a:stretch>
            <a:fillRect/>
          </a:stretch>
        </p:blipFill>
        <p:spPr>
          <a:xfrm>
            <a:off x="11459375" y="2041638"/>
            <a:ext cx="6669326" cy="1210375"/>
          </a:xfrm>
          <a:prstGeom prst="rect">
            <a:avLst/>
          </a:prstGeom>
          <a:noFill/>
          <a:ln>
            <a:noFill/>
          </a:ln>
        </p:spPr>
      </p:pic>
      <p:pic>
        <p:nvPicPr>
          <p:cNvPr id="154" name="Google Shape;154;p23"/>
          <p:cNvPicPr preferRelativeResize="0"/>
          <p:nvPr/>
        </p:nvPicPr>
        <p:blipFill>
          <a:blip r:embed="rId6">
            <a:alphaModFix/>
          </a:blip>
          <a:stretch>
            <a:fillRect/>
          </a:stretch>
        </p:blipFill>
        <p:spPr>
          <a:xfrm>
            <a:off x="11459375" y="7331050"/>
            <a:ext cx="6669326" cy="71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161" name="Google Shape;161;p24"/>
          <p:cNvPicPr preferRelativeResize="0"/>
          <p:nvPr/>
        </p:nvPicPr>
        <p:blipFill>
          <a:blip r:embed="rId5">
            <a:alphaModFix/>
          </a:blip>
          <a:stretch>
            <a:fillRect/>
          </a:stretch>
        </p:blipFill>
        <p:spPr>
          <a:xfrm>
            <a:off x="11704272" y="2036125"/>
            <a:ext cx="6341450" cy="11929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827001" y="7106987"/>
            <a:ext cx="609600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169" name="Google Shape;169;p25"/>
          <p:cNvPicPr preferRelativeResize="0"/>
          <p:nvPr/>
        </p:nvPicPr>
        <p:blipFill>
          <a:blip r:embed="rId5">
            <a:alphaModFix/>
          </a:blip>
          <a:stretch>
            <a:fillRect/>
          </a:stretch>
        </p:blipFill>
        <p:spPr>
          <a:xfrm>
            <a:off x="11570325" y="2066447"/>
            <a:ext cx="6604700" cy="1130725"/>
          </a:xfrm>
          <a:prstGeom prst="rect">
            <a:avLst/>
          </a:prstGeom>
          <a:noFill/>
          <a:ln>
            <a:noFill/>
          </a:ln>
        </p:spPr>
      </p:pic>
      <p:pic>
        <p:nvPicPr>
          <p:cNvPr id="170" name="Google Shape;170;p25"/>
          <p:cNvPicPr preferRelativeResize="0"/>
          <p:nvPr/>
        </p:nvPicPr>
        <p:blipFill>
          <a:blip r:embed="rId6">
            <a:alphaModFix/>
          </a:blip>
          <a:stretch>
            <a:fillRect/>
          </a:stretch>
        </p:blipFill>
        <p:spPr>
          <a:xfrm>
            <a:off x="11592797" y="7047650"/>
            <a:ext cx="6559755" cy="11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177" name="Google Shape;177;p26"/>
          <p:cNvPicPr preferRelativeResize="0"/>
          <p:nvPr/>
        </p:nvPicPr>
        <p:blipFill>
          <a:blip r:embed="rId5">
            <a:alphaModFix/>
          </a:blip>
          <a:stretch>
            <a:fillRect/>
          </a:stretch>
        </p:blipFill>
        <p:spPr>
          <a:xfrm>
            <a:off x="12029122" y="2190550"/>
            <a:ext cx="6099599" cy="882550"/>
          </a:xfrm>
          <a:prstGeom prst="rect">
            <a:avLst/>
          </a:prstGeom>
          <a:noFill/>
          <a:ln>
            <a:noFill/>
          </a:ln>
        </p:spPr>
      </p:pic>
      <p:pic>
        <p:nvPicPr>
          <p:cNvPr id="178" name="Google Shape;178;p26"/>
          <p:cNvPicPr preferRelativeResize="0"/>
          <p:nvPr/>
        </p:nvPicPr>
        <p:blipFill>
          <a:blip r:embed="rId6">
            <a:alphaModFix/>
          </a:blip>
          <a:stretch>
            <a:fillRect/>
          </a:stretch>
        </p:blipFill>
        <p:spPr>
          <a:xfrm>
            <a:off x="12029125" y="7181823"/>
            <a:ext cx="6099601" cy="981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185" name="Google Shape;185;p27"/>
          <p:cNvPicPr preferRelativeResize="0"/>
          <p:nvPr/>
        </p:nvPicPr>
        <p:blipFill>
          <a:blip r:embed="rId5">
            <a:alphaModFix/>
          </a:blip>
          <a:stretch>
            <a:fillRect/>
          </a:stretch>
        </p:blipFill>
        <p:spPr>
          <a:xfrm>
            <a:off x="10474875" y="2228425"/>
            <a:ext cx="7700825" cy="1429275"/>
          </a:xfrm>
          <a:prstGeom prst="rect">
            <a:avLst/>
          </a:prstGeom>
          <a:noFill/>
          <a:ln>
            <a:noFill/>
          </a:ln>
        </p:spPr>
      </p:pic>
      <p:pic>
        <p:nvPicPr>
          <p:cNvPr id="186" name="Google Shape;186;p27"/>
          <p:cNvPicPr preferRelativeResize="0"/>
          <p:nvPr/>
        </p:nvPicPr>
        <p:blipFill>
          <a:blip r:embed="rId6">
            <a:alphaModFix/>
          </a:blip>
          <a:stretch>
            <a:fillRect/>
          </a:stretch>
        </p:blipFill>
        <p:spPr>
          <a:xfrm>
            <a:off x="10520975" y="7269050"/>
            <a:ext cx="7608624" cy="125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a:solidFill>
                  <a:srgbClr val="000000"/>
                </a:solidFill>
                <a:latin typeface="Cambria"/>
                <a:ea typeface="Cambria"/>
                <a:cs typeface="Cambria"/>
                <a:sym typeface="Cambria"/>
              </a:rPr>
              <a:t>Introduction </a:t>
            </a:r>
            <a:endParaRPr sz="390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390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a:solidFill>
                  <a:srgbClr val="000000"/>
                </a:solidFill>
                <a:latin typeface="Cambria"/>
                <a:ea typeface="Cambria"/>
                <a:cs typeface="Cambria"/>
                <a:sym typeface="Cambria"/>
              </a:rPr>
              <a:t>Objective</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Motivation </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System Architecture</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Methodology</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Dataset Info </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Implementation</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Conclusion</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a:solidFill>
                  <a:srgbClr val="000000"/>
                </a:solidFill>
                <a:latin typeface="Cambria"/>
                <a:ea typeface="Cambria"/>
                <a:cs typeface="Cambria"/>
                <a:sym typeface="Cambria"/>
              </a:rPr>
              <a:t>References</a:t>
            </a:r>
            <a:endParaRPr sz="390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193" name="Google Shape;193;p28"/>
          <p:cNvPicPr preferRelativeResize="0"/>
          <p:nvPr/>
        </p:nvPicPr>
        <p:blipFill>
          <a:blip r:embed="rId5">
            <a:alphaModFix/>
          </a:blip>
          <a:stretch>
            <a:fillRect/>
          </a:stretch>
        </p:blipFill>
        <p:spPr>
          <a:xfrm>
            <a:off x="10218100" y="2630813"/>
            <a:ext cx="7916975" cy="1036625"/>
          </a:xfrm>
          <a:prstGeom prst="rect">
            <a:avLst/>
          </a:prstGeom>
          <a:noFill/>
          <a:ln>
            <a:noFill/>
          </a:ln>
        </p:spPr>
      </p:pic>
      <p:pic>
        <p:nvPicPr>
          <p:cNvPr id="194" name="Google Shape;194;p28"/>
          <p:cNvPicPr preferRelativeResize="0"/>
          <p:nvPr/>
        </p:nvPicPr>
        <p:blipFill>
          <a:blip r:embed="rId6">
            <a:alphaModFix/>
          </a:blip>
          <a:stretch>
            <a:fillRect/>
          </a:stretch>
        </p:blipFill>
        <p:spPr>
          <a:xfrm>
            <a:off x="10261724" y="7376306"/>
            <a:ext cx="7829725" cy="16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11750125" y="1882588"/>
            <a:ext cx="6335375" cy="1345475"/>
          </a:xfrm>
          <a:prstGeom prst="rect">
            <a:avLst/>
          </a:prstGeom>
          <a:noFill/>
          <a:ln>
            <a:noFill/>
          </a:ln>
        </p:spPr>
      </p:pic>
      <p:pic>
        <p:nvPicPr>
          <p:cNvPr id="202" name="Google Shape;202;p29"/>
          <p:cNvPicPr preferRelativeResize="0"/>
          <p:nvPr/>
        </p:nvPicPr>
        <p:blipFill>
          <a:blip r:embed="rId6">
            <a:alphaModFix/>
          </a:blip>
          <a:stretch>
            <a:fillRect/>
          </a:stretch>
        </p:blipFill>
        <p:spPr>
          <a:xfrm>
            <a:off x="11827325" y="6790268"/>
            <a:ext cx="6335375" cy="1677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209" name="Google Shape;209;p30"/>
          <p:cNvPicPr preferRelativeResize="0"/>
          <p:nvPr/>
        </p:nvPicPr>
        <p:blipFill>
          <a:blip r:embed="rId5">
            <a:alphaModFix/>
          </a:blip>
          <a:stretch>
            <a:fillRect/>
          </a:stretch>
        </p:blipFill>
        <p:spPr>
          <a:xfrm>
            <a:off x="11585350" y="2118923"/>
            <a:ext cx="6512501" cy="1000075"/>
          </a:xfrm>
          <a:prstGeom prst="rect">
            <a:avLst/>
          </a:prstGeom>
          <a:noFill/>
          <a:ln>
            <a:noFill/>
          </a:ln>
        </p:spPr>
      </p:pic>
      <p:pic>
        <p:nvPicPr>
          <p:cNvPr id="210" name="Google Shape;210;p30"/>
          <p:cNvPicPr preferRelativeResize="0"/>
          <p:nvPr/>
        </p:nvPicPr>
        <p:blipFill>
          <a:blip r:embed="rId6">
            <a:alphaModFix/>
          </a:blip>
          <a:stretch>
            <a:fillRect/>
          </a:stretch>
        </p:blipFill>
        <p:spPr>
          <a:xfrm>
            <a:off x="11585350" y="7096400"/>
            <a:ext cx="6583625" cy="1144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217" name="Google Shape;217;p31"/>
          <p:cNvPicPr preferRelativeResize="0"/>
          <p:nvPr/>
        </p:nvPicPr>
        <p:blipFill>
          <a:blip r:embed="rId5">
            <a:alphaModFix/>
          </a:blip>
          <a:stretch>
            <a:fillRect/>
          </a:stretch>
        </p:blipFill>
        <p:spPr>
          <a:xfrm>
            <a:off x="11562975" y="2176300"/>
            <a:ext cx="6588900" cy="827750"/>
          </a:xfrm>
          <a:prstGeom prst="rect">
            <a:avLst/>
          </a:prstGeom>
          <a:noFill/>
          <a:ln>
            <a:noFill/>
          </a:ln>
        </p:spPr>
      </p:pic>
      <p:pic>
        <p:nvPicPr>
          <p:cNvPr id="218" name="Google Shape;218;p31"/>
          <p:cNvPicPr preferRelativeResize="0"/>
          <p:nvPr/>
        </p:nvPicPr>
        <p:blipFill>
          <a:blip r:embed="rId6">
            <a:alphaModFix/>
          </a:blip>
          <a:stretch>
            <a:fillRect/>
          </a:stretch>
        </p:blipFill>
        <p:spPr>
          <a:xfrm>
            <a:off x="11562975" y="7008738"/>
            <a:ext cx="6588899" cy="1251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225" name="Google Shape;225;p32"/>
          <p:cNvPicPr preferRelativeResize="0"/>
          <p:nvPr/>
        </p:nvPicPr>
        <p:blipFill>
          <a:blip r:embed="rId5">
            <a:alphaModFix/>
          </a:blip>
          <a:stretch>
            <a:fillRect/>
          </a:stretch>
        </p:blipFill>
        <p:spPr>
          <a:xfrm>
            <a:off x="11355150" y="1789225"/>
            <a:ext cx="6749799" cy="1716050"/>
          </a:xfrm>
          <a:prstGeom prst="rect">
            <a:avLst/>
          </a:prstGeom>
          <a:noFill/>
          <a:ln>
            <a:noFill/>
          </a:ln>
        </p:spPr>
      </p:pic>
      <p:pic>
        <p:nvPicPr>
          <p:cNvPr id="226" name="Google Shape;226;p32"/>
          <p:cNvPicPr preferRelativeResize="0"/>
          <p:nvPr/>
        </p:nvPicPr>
        <p:blipFill>
          <a:blip r:embed="rId6">
            <a:alphaModFix/>
          </a:blip>
          <a:stretch>
            <a:fillRect/>
          </a:stretch>
        </p:blipFill>
        <p:spPr>
          <a:xfrm>
            <a:off x="11355150" y="6838675"/>
            <a:ext cx="6749800" cy="142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233" name="Google Shape;233;p33"/>
          <p:cNvPicPr preferRelativeResize="0"/>
          <p:nvPr/>
        </p:nvPicPr>
        <p:blipFill>
          <a:blip r:embed="rId5">
            <a:alphaModFix/>
          </a:blip>
          <a:stretch>
            <a:fillRect/>
          </a:stretch>
        </p:blipFill>
        <p:spPr>
          <a:xfrm>
            <a:off x="11875525" y="1874163"/>
            <a:ext cx="6255800" cy="1484425"/>
          </a:xfrm>
          <a:prstGeom prst="rect">
            <a:avLst/>
          </a:prstGeom>
          <a:noFill/>
          <a:ln>
            <a:noFill/>
          </a:ln>
        </p:spPr>
      </p:pic>
      <p:pic>
        <p:nvPicPr>
          <p:cNvPr id="234" name="Google Shape;234;p33"/>
          <p:cNvPicPr preferRelativeResize="0"/>
          <p:nvPr/>
        </p:nvPicPr>
        <p:blipFill>
          <a:blip r:embed="rId6">
            <a:alphaModFix/>
          </a:blip>
          <a:stretch>
            <a:fillRect/>
          </a:stretch>
        </p:blipFill>
        <p:spPr>
          <a:xfrm>
            <a:off x="11875525" y="7234050"/>
            <a:ext cx="6255801" cy="9050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241" name="Google Shape;241;p34"/>
          <p:cNvPicPr preferRelativeResize="0"/>
          <p:nvPr/>
        </p:nvPicPr>
        <p:blipFill>
          <a:blip r:embed="rId5">
            <a:alphaModFix/>
          </a:blip>
          <a:stretch>
            <a:fillRect/>
          </a:stretch>
        </p:blipFill>
        <p:spPr>
          <a:xfrm>
            <a:off x="11595325" y="1719738"/>
            <a:ext cx="6526574" cy="1824125"/>
          </a:xfrm>
          <a:prstGeom prst="rect">
            <a:avLst/>
          </a:prstGeom>
          <a:noFill/>
          <a:ln>
            <a:noFill/>
          </a:ln>
        </p:spPr>
      </p:pic>
      <p:pic>
        <p:nvPicPr>
          <p:cNvPr id="242" name="Google Shape;242;p34"/>
          <p:cNvPicPr preferRelativeResize="0"/>
          <p:nvPr/>
        </p:nvPicPr>
        <p:blipFill>
          <a:blip r:embed="rId6">
            <a:alphaModFix/>
          </a:blip>
          <a:stretch>
            <a:fillRect/>
          </a:stretch>
        </p:blipFill>
        <p:spPr>
          <a:xfrm>
            <a:off x="11595325" y="6898787"/>
            <a:ext cx="6526575" cy="14383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249" name="Google Shape;249;p35"/>
          <p:cNvPicPr preferRelativeResize="0"/>
          <p:nvPr/>
        </p:nvPicPr>
        <p:blipFill>
          <a:blip r:embed="rId5">
            <a:alphaModFix/>
          </a:blip>
          <a:stretch>
            <a:fillRect/>
          </a:stretch>
        </p:blipFill>
        <p:spPr>
          <a:xfrm>
            <a:off x="12063475" y="2174450"/>
            <a:ext cx="6084325" cy="899300"/>
          </a:xfrm>
          <a:prstGeom prst="rect">
            <a:avLst/>
          </a:prstGeom>
          <a:noFill/>
          <a:ln>
            <a:noFill/>
          </a:ln>
        </p:spPr>
      </p:pic>
      <p:pic>
        <p:nvPicPr>
          <p:cNvPr id="250" name="Google Shape;250;p35"/>
          <p:cNvPicPr preferRelativeResize="0"/>
          <p:nvPr/>
        </p:nvPicPr>
        <p:blipFill>
          <a:blip r:embed="rId6">
            <a:alphaModFix/>
          </a:blip>
          <a:stretch>
            <a:fillRect/>
          </a:stretch>
        </p:blipFill>
        <p:spPr>
          <a:xfrm>
            <a:off x="12021287" y="7049788"/>
            <a:ext cx="6168700" cy="12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6021775" y="0"/>
            <a:ext cx="12278933" cy="10299700"/>
          </a:xfrm>
          <a:prstGeom prst="rect">
            <a:avLst/>
          </a:prstGeom>
          <a:noFill/>
          <a:ln>
            <a:noFill/>
          </a:ln>
        </p:spPr>
      </p:pic>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276" name="Google Shape;276;p39"/>
          <p:cNvPicPr preferRelativeResize="0"/>
          <p:nvPr/>
        </p:nvPicPr>
        <p:blipFill>
          <a:blip r:embed="rId3">
            <a:alphaModFix/>
          </a:blip>
          <a:stretch>
            <a:fillRect/>
          </a:stretch>
        </p:blipFill>
        <p:spPr>
          <a:xfrm>
            <a:off x="6010567" y="0"/>
            <a:ext cx="12290132" cy="10299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- 06] Glavas, A., &amp; Willness, C. (2020). Employee (dis)engagement in corporate social responsibility. In D. Haski-Leventhal, L. Roza, &amp; S. Brammer (Eds.), Employee engagement in corporate social responsibility (pp. 10–27). Sage Publications Ltd. https://doi.org/10.4135/9781529739176.n2</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- 07] </a:t>
            </a:r>
            <a:r>
              <a:rPr lang="en-US" sz="890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doi: 10.1109/IADCC.2018.8692137.</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- 08] R. Jain and A. Nayyar, "Predicting Employee Attrition using XGBoost Machine Learning Approach," 2018 International Conference on System Modeling &amp; Advancement in Research Trends (SMART), Moradabad, India, 2018, pp. 113-120, doi: 10.1109/SYSMART.2018.8746940.</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- 09] Alduayj, Sarah &amp; Rajpoot, Kashif. (2018). Predicting Employee Attrition using Machine Learning. 93-98. 10.1109/INNOVATIONS.2018.8605976. </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- 10] Setiawan, Irwan &amp; Suprihanto, Suprihanto &amp; Nugraha, Ade &amp; Hutahaean, Jonner. (2020). HR analytics: Employee attrition analysis using logistic regression. IOP Conference Series: Materials Science and Engineering. 830. 032001. 10.1088/1757-899X/830/3/032001. </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- 11] Yadav, Sandeep &amp; Jain, Aman &amp; Singh, Deepti. (2018). Early Prediction of Employee Attrition using Data Mining Techniques. 349-354. 10.1109/IADCC.2018.8692137. </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I. Ballal, S. Kavathekar, S. Janwe, P. Shete, and N. Bhirud, “People Leaving the Job-An Approach for Prediction Using Machine Learning,” Int. J. Res. Anal. Rev., vol. 7, no. 1, pp. 8–10, 2020, [Online]. Available: www.ijrar.org</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- 13] A. Qutub, A. Al-Mehmadi, M. Al-Hssan, R. Aljohani, and H.S. Alghamdi, “Prediction of Employee Attrition Using Machine Learning and Ensemble Methods,” Int. J. Mach. Learn. Comput., vol. 11, no. 2, pp. 110–114, 2021, doi:10.18178/ijmlc.2021.11.2.1022.</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5" name="Google Shape;355;p51"/>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a:bodyPr>
          <a:lstStyle/>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- 14] N. Mansor, N. S. Sani, and M. Aliff, “Machine Learning for Predicting Employee Attrition,” Int. J. Adv. Comput. Sci. Appl., vol. 12, no. 11, pp. 435–445, 2021, doi: 10.14569/IJACSA.2021.0121149.</a:t>
            </a:r>
            <a:endParaRPr sz="890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- 15] D. Saisanthiya, V. M. Gayathri, and P. Supraja, “Employee Attrition Prediction Using Machine Learning and Sentiment Analysis,” Int. J. Adv. Trends Comput. Sci. Eng., vol. 9, no. 5, pp. 7550–7557, 2020, doi: 10.30534/ijatcse/2020/91952020.</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1659</Words>
  <Application>Microsoft Office PowerPoint</Application>
  <PresentationFormat>Custom</PresentationFormat>
  <Paragraphs>134</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Nunito</vt:lpstr>
      <vt:lpstr>Cambria</vt:lpstr>
      <vt:lpstr>Trebuchet MS</vt:lpstr>
      <vt:lpstr>Merriweather</vt:lpstr>
      <vt:lpstr>Verdana</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cp:revision>
  <dcterms:modified xsi:type="dcterms:W3CDTF">2023-10-04T12:43:31Z</dcterms:modified>
</cp:coreProperties>
</file>